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26" d="100"/>
          <a:sy n="126" d="100"/>
        </p:scale>
        <p:origin x="20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4153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58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303520" cy="5143500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02920" y="256032"/>
            <a:ext cx="502920" cy="502920"/>
          </a:xfrm>
          <a:prstGeom prst="ellipse">
            <a:avLst/>
          </a:prstGeom>
          <a:solidFill>
            <a:srgbClr val="FFFFFF">
              <a:alpha val="2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246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FFFFF"/>
                </a:solidFill>
              </a:rPr>
              <a:t>◈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kern="0" spc="400" dirty="0">
                <a:solidFill>
                  <a:srgbClr val="FFFFFF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PROJECT  ·  PRODUCT STRATEGY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57200" y="1280160"/>
            <a:ext cx="4663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Strength-Mirror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57200" y="2514600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600" dirty="0">
                <a:solidFill>
                  <a:srgbClr val="FFFFFF">
                    <a:alpha val="8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Helping young people discover</a:t>
            </a:r>
            <a:endParaRPr lang="en-US" sz="16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600" dirty="0">
                <a:solidFill>
                  <a:srgbClr val="FFFFFF">
                    <a:alpha val="8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they already are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3383280"/>
            <a:ext cx="1097280" cy="36576"/>
          </a:xfrm>
          <a:prstGeom prst="rect">
            <a:avLst/>
          </a:prstGeom>
          <a:solidFill>
            <a:srgbClr val="E8622A"/>
          </a:solidFill>
          <a:ln w="12700">
            <a:solidFill>
              <a:srgbClr val="E862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35661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>
                    <a:alpha val="6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Pearl Discovery  ·  Pro-Bono Product Proposal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3840480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>
                    <a:alpha val="6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By: Apitsada Ruknapapong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0" y="45720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dirty="0">
                <a:solidFill>
                  <a:srgbClr val="0E7C7B">
                    <a:alpha val="6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12" name="Text 10"/>
          <p:cNvSpPr/>
          <p:nvPr/>
        </p:nvSpPr>
        <p:spPr>
          <a:xfrm>
            <a:off x="5486400" y="1097280"/>
            <a:ext cx="3383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Kids already have strengths.</a:t>
            </a:r>
            <a:endParaRPr lang="en-US" sz="2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They just don't have the</a:t>
            </a:r>
            <a:endParaRPr lang="en-US" sz="2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words for them yet.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486400" y="2834640"/>
            <a:ext cx="45720" cy="731520"/>
          </a:xfrm>
          <a:prstGeom prst="rect">
            <a:avLst/>
          </a:prstGeom>
          <a:solidFill>
            <a:srgbClr val="E8622A"/>
          </a:solidFill>
          <a:ln w="12700">
            <a:solidFill>
              <a:srgbClr val="E862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669280" y="2880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FFFFFF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insight behind this product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686800" y="475488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046720" y="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08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6858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1C1C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Students can't name what</a:t>
            </a:r>
            <a:endParaRPr lang="en-US" sz="3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1C1C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they're already doing well.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457200" y="1920240"/>
            <a:ext cx="2606040" cy="265176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B2DFD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21792" y="2029968"/>
            <a:ext cx="457200" cy="45720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21792" y="20299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21792" y="254203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vocabulary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21792" y="2889504"/>
            <a:ext cx="2304288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student who organized a game doesn't think: "That was Leadership." They just think it was fun.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310128" y="1920240"/>
            <a:ext cx="2606040" cy="265176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B2DFD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474720" y="2029968"/>
            <a:ext cx="457200" cy="45720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474720" y="20299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474720" y="254203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time to reflect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474720" y="2889504"/>
            <a:ext cx="2304288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Coaches guide 15–25 students per session. Individual written feedback after each session isn't possible.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63056" y="1920240"/>
            <a:ext cx="2606040" cy="265176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B2DFD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327648" y="2029968"/>
            <a:ext cx="457200" cy="45720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327648" y="20299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27648" y="254203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Parents are left out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27648" y="2889504"/>
            <a:ext cx="2304288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Parents hear about grades. They rarely hear about emotional growth or character development.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046720" y="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08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5029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C1C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Strength-Mirror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261872"/>
            <a:ext cx="5029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journaling tool that reads what students write</a:t>
            </a:r>
            <a:endParaRPr lang="en-US" sz="1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reflects their hidden strengths back to them.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2057400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strength pillars: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395728"/>
            <a:ext cx="1261872" cy="347472"/>
          </a:xfrm>
          <a:prstGeom prst="roundRect">
            <a:avLst>
              <a:gd name="adj" fmla="val 26316"/>
            </a:avLst>
          </a:prstGeom>
          <a:solidFill>
            <a:srgbClr val="E8F5F5"/>
          </a:solidFill>
          <a:ln w="12700">
            <a:solidFill>
              <a:srgbClr val="B2DFD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2395728"/>
            <a:ext cx="1261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💙  Relationship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874520" y="2395728"/>
            <a:ext cx="1261872" cy="347472"/>
          </a:xfrm>
          <a:prstGeom prst="roundRect">
            <a:avLst>
              <a:gd name="adj" fmla="val 26316"/>
            </a:avLst>
          </a:prstGeom>
          <a:solidFill>
            <a:srgbClr val="FEF0E8"/>
          </a:solidFill>
          <a:ln w="12700">
            <a:solidFill>
              <a:srgbClr val="F5C4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874520" y="2395728"/>
            <a:ext cx="1261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05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🧭  Leadership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91840" y="2395728"/>
            <a:ext cx="1261872" cy="347472"/>
          </a:xfrm>
          <a:prstGeom prst="roundRect">
            <a:avLst>
              <a:gd name="adj" fmla="val 26316"/>
            </a:avLst>
          </a:prstGeom>
          <a:solidFill>
            <a:srgbClr val="F0EEF8"/>
          </a:solidFill>
          <a:ln w="12700">
            <a:solidFill>
              <a:srgbClr val="C8C0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291840" y="2395728"/>
            <a:ext cx="1261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24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Curiosity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874520" y="2871216"/>
            <a:ext cx="1261872" cy="347472"/>
          </a:xfrm>
          <a:prstGeom prst="roundRect">
            <a:avLst>
              <a:gd name="adj" fmla="val 26316"/>
            </a:avLst>
          </a:prstGeom>
          <a:solidFill>
            <a:srgbClr val="F8F3EE"/>
          </a:solidFill>
          <a:ln w="12700">
            <a:solidFill>
              <a:srgbClr val="DEC8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874520" y="2871216"/>
            <a:ext cx="1261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A5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🔥  Resilience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91840" y="2871216"/>
            <a:ext cx="1261872" cy="347472"/>
          </a:xfrm>
          <a:prstGeom prst="roundRect">
            <a:avLst>
              <a:gd name="adj" fmla="val 26316"/>
            </a:avLst>
          </a:prstGeom>
          <a:solidFill>
            <a:srgbClr val="EEF8EE"/>
          </a:solidFill>
          <a:ln w="12700">
            <a:solidFill>
              <a:srgbClr val="A8CC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291840" y="2871216"/>
            <a:ext cx="1261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A6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⚖️  Integrity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486400" y="658368"/>
            <a:ext cx="3337560" cy="2286000"/>
          </a:xfrm>
          <a:prstGeom prst="roundRect">
            <a:avLst>
              <a:gd name="adj" fmla="val 4000"/>
            </a:avLst>
          </a:prstGeom>
          <a:solidFill>
            <a:srgbClr val="E6F4F4"/>
          </a:solidFill>
          <a:ln w="12700">
            <a:solidFill>
              <a:srgbClr val="0E7C7B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5486400" y="658368"/>
            <a:ext cx="73152" cy="2286000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687568" y="822960"/>
            <a:ext cx="2971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0958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 quiz. Not a score.</a:t>
            </a:r>
            <a:endParaRPr lang="en-US" sz="18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0958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mirror.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687568" y="1600200"/>
            <a:ext cx="2926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write freely about their day.</a:t>
            </a:r>
            <a:endParaRPr lang="en-US" sz="125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finds the strength behind the words —</a:t>
            </a:r>
            <a:endParaRPr lang="en-US" sz="125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they may not have seen themselves.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457200" y="379476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85800" y="388620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it serves: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85800" y="4224528"/>
            <a:ext cx="2560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👩‍🎓  Students  — discover their own strengths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3337560" y="4224528"/>
            <a:ext cx="2560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👩‍🏫  Coaches  — scale personalized insight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5989320" y="4224528"/>
            <a:ext cx="2560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👪  Parents  — see emotional growth, not just grades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046720" y="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08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1C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3-step AI flow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11480" y="1298448"/>
            <a:ext cx="2633472" cy="3108960"/>
          </a:xfrm>
          <a:prstGeom prst="roundRect">
            <a:avLst>
              <a:gd name="adj" fmla="val 3472"/>
            </a:avLst>
          </a:prstGeom>
          <a:solidFill>
            <a:srgbClr val="FFFFFF"/>
          </a:solidFill>
          <a:ln w="12700">
            <a:solidFill>
              <a:srgbClr val="B2DFD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94360" y="1444752"/>
            <a:ext cx="502920" cy="5029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94360" y="14447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88720" y="14173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✍️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576072" y="2057400"/>
            <a:ext cx="2304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writes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76072" y="2468880"/>
            <a:ext cx="2304288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2–5 sentences about a real moment — no prompts, no right answers, no grade.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044952" y="2651760"/>
            <a:ext cx="201168" cy="36576"/>
          </a:xfrm>
          <a:prstGeom prst="rect">
            <a:avLst/>
          </a:prstGeom>
          <a:solidFill>
            <a:srgbClr val="B2DFDF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246120" y="1298448"/>
            <a:ext cx="2633472" cy="3108960"/>
          </a:xfrm>
          <a:prstGeom prst="roundRect">
            <a:avLst>
              <a:gd name="adj" fmla="val 3472"/>
            </a:avLst>
          </a:prstGeom>
          <a:solidFill>
            <a:srgbClr val="FFFFFF"/>
          </a:solidFill>
          <a:ln w="12700">
            <a:solidFill>
              <a:srgbClr val="B2DFD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429000" y="1444752"/>
            <a:ext cx="502920" cy="5029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429000" y="14447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023360" y="1444752"/>
            <a:ext cx="566928" cy="502920"/>
          </a:xfrm>
          <a:prstGeom prst="roundRect">
            <a:avLst>
              <a:gd name="adj" fmla="val 10909"/>
            </a:avLst>
          </a:prstGeom>
          <a:solidFill>
            <a:srgbClr val="E6F4F4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023360" y="1444752"/>
            <a:ext cx="566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410712" y="2057400"/>
            <a:ext cx="2304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analyzes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410712" y="2468880"/>
            <a:ext cx="2304288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maps language to strength pillars using structured prompt engineering + context from session history.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879592" y="2651760"/>
            <a:ext cx="201168" cy="36576"/>
          </a:xfrm>
          <a:prstGeom prst="rect">
            <a:avLst/>
          </a:prstGeom>
          <a:solidFill>
            <a:srgbClr val="B2DFDF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080760" y="1298448"/>
            <a:ext cx="2633472" cy="3108960"/>
          </a:xfrm>
          <a:prstGeom prst="roundRect">
            <a:avLst>
              <a:gd name="adj" fmla="val 3472"/>
            </a:avLst>
          </a:prstGeom>
          <a:solidFill>
            <a:srgbClr val="FFFFFF"/>
          </a:solidFill>
          <a:ln w="12700">
            <a:solidFill>
              <a:srgbClr val="B2DFD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263640" y="1444752"/>
            <a:ext cx="502920" cy="5029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263640" y="14447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858000" y="14173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✨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6245352" y="2057400"/>
            <a:ext cx="2304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 revealed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245352" y="2468880"/>
            <a:ext cx="2304288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personalized Strength Card names the strength, links it to what they wrote, and adds it to their log.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11480" y="4526280"/>
            <a:ext cx="8321040" cy="457200"/>
          </a:xfrm>
          <a:prstGeom prst="roundRect">
            <a:avLst>
              <a:gd name="adj" fmla="val 20000"/>
            </a:avLst>
          </a:prstGeom>
          <a:solidFill>
            <a:srgbClr val="E6F4F4"/>
          </a:solidFill>
          <a:ln w="12700">
            <a:solidFill>
              <a:srgbClr val="B2DFD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94360" y="4544568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389888" y="4544568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helped my friend who was sad at lunch" 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590288" y="4544568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4892040" y="4544568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 showed Empathy — part of your Relationship strength."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1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95857"/>
          </a:solidFill>
          <a:ln w="12700">
            <a:solidFill>
              <a:srgbClr val="0958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 WIREFRAME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046720" y="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08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Student-Facing App Flow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1430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key screens in the student experience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1572768"/>
            <a:ext cx="2011680" cy="3291840"/>
          </a:xfrm>
          <a:prstGeom prst="roundRect">
            <a:avLst>
              <a:gd name="adj" fmla="val 8182"/>
            </a:avLst>
          </a:prstGeom>
          <a:solidFill>
            <a:srgbClr val="1C1C2E"/>
          </a:solidFill>
          <a:ln w="12700">
            <a:solidFill>
              <a:srgbClr val="1C1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76072" y="1737360"/>
            <a:ext cx="1865376" cy="2962656"/>
          </a:xfrm>
          <a:prstGeom prst="roundRect">
            <a:avLst>
              <a:gd name="adj" fmla="val 2941"/>
            </a:avLst>
          </a:prstGeom>
          <a:solidFill>
            <a:srgbClr val="FAF8F3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344168" y="4773168"/>
            <a:ext cx="329184" cy="36576"/>
          </a:xfrm>
          <a:prstGeom prst="roundRect">
            <a:avLst>
              <a:gd name="adj" fmla="val 50000"/>
            </a:avLst>
          </a:prstGeom>
          <a:solidFill>
            <a:srgbClr val="555555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472184" y="1645920"/>
            <a:ext cx="73152" cy="73152"/>
          </a:xfrm>
          <a:prstGeom prst="ellipse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76072" y="1737360"/>
            <a:ext cx="1865376" cy="256032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94360" y="1737360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Pearl Discovery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612648" y="2048256"/>
            <a:ext cx="179222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Reflection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612648" y="2286000"/>
            <a:ext cx="1792224" cy="502920"/>
          </a:xfrm>
          <a:prstGeom prst="roundRect">
            <a:avLst>
              <a:gd name="adj" fmla="val 9091"/>
            </a:avLst>
          </a:prstGeom>
          <a:solidFill>
            <a:srgbClr val="E6F4F4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9224" y="2304288"/>
            <a:ext cx="17190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600" i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me about a moment today — where you made a choice or helped someone...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612648" y="2834640"/>
            <a:ext cx="1792224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9224" y="2871216"/>
            <a:ext cx="1719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50" i="1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whatever feels real...</a:t>
            </a:r>
            <a:endParaRPr lang="en-US" sz="650" dirty="0"/>
          </a:p>
        </p:txBody>
      </p:sp>
      <p:sp>
        <p:nvSpPr>
          <p:cNvPr id="18" name="Shape 16"/>
          <p:cNvSpPr/>
          <p:nvPr/>
        </p:nvSpPr>
        <p:spPr>
          <a:xfrm>
            <a:off x="777240" y="3785616"/>
            <a:ext cx="1463040" cy="274320"/>
          </a:xfrm>
          <a:prstGeom prst="roundRect">
            <a:avLst>
              <a:gd name="adj" fmla="val 16667"/>
            </a:avLst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77240" y="378561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My Strength →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502920" y="495604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Journal Entry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337560" y="1572768"/>
            <a:ext cx="2011680" cy="3291840"/>
          </a:xfrm>
          <a:prstGeom prst="roundRect">
            <a:avLst>
              <a:gd name="adj" fmla="val 8182"/>
            </a:avLst>
          </a:prstGeom>
          <a:solidFill>
            <a:srgbClr val="1C1C2E"/>
          </a:solidFill>
          <a:ln w="12700">
            <a:solidFill>
              <a:srgbClr val="1C1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410712" y="1737360"/>
            <a:ext cx="1865376" cy="2962656"/>
          </a:xfrm>
          <a:prstGeom prst="roundRect">
            <a:avLst>
              <a:gd name="adj" fmla="val 2941"/>
            </a:avLst>
          </a:prstGeom>
          <a:solidFill>
            <a:srgbClr val="FAF8F3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178808" y="4773168"/>
            <a:ext cx="329184" cy="36576"/>
          </a:xfrm>
          <a:prstGeom prst="roundRect">
            <a:avLst>
              <a:gd name="adj" fmla="val 50000"/>
            </a:avLst>
          </a:prstGeom>
          <a:solidFill>
            <a:srgbClr val="555555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306824" y="1645920"/>
            <a:ext cx="73152" cy="73152"/>
          </a:xfrm>
          <a:prstGeom prst="ellipse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3410712" y="1737360"/>
            <a:ext cx="1865376" cy="594360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429000" y="1773936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✨  Empathy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429000" y="2048256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FFFFFF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 Strength</a:t>
            </a:r>
            <a:endParaRPr lang="en-US" sz="700" dirty="0"/>
          </a:p>
        </p:txBody>
      </p:sp>
      <p:sp>
        <p:nvSpPr>
          <p:cNvPr id="28" name="Shape 26"/>
          <p:cNvSpPr/>
          <p:nvPr/>
        </p:nvSpPr>
        <p:spPr>
          <a:xfrm>
            <a:off x="3447288" y="2395728"/>
            <a:ext cx="1792224" cy="1170432"/>
          </a:xfrm>
          <a:prstGeom prst="roundRect">
            <a:avLst>
              <a:gd name="adj" fmla="val 3906"/>
            </a:avLst>
          </a:prstGeom>
          <a:solidFill>
            <a:srgbClr val="E6F4F4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3447288" y="2395728"/>
            <a:ext cx="45720" cy="1170432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3538728" y="2441448"/>
            <a:ext cx="1664208" cy="10789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680" i="1" dirty="0">
                <a:solidFill>
                  <a:srgbClr val="095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Noticing your friend needed company and choosing to stay — that's a rare quality. A lot of people walk past.</a:t>
            </a:r>
            <a:endParaRPr lang="en-US" sz="680" dirty="0"/>
          </a:p>
        </p:txBody>
      </p:sp>
      <p:sp>
        <p:nvSpPr>
          <p:cNvPr id="31" name="Shape 29"/>
          <p:cNvSpPr/>
          <p:nvPr/>
        </p:nvSpPr>
        <p:spPr>
          <a:xfrm>
            <a:off x="3593592" y="3675888"/>
            <a:ext cx="502920" cy="274320"/>
          </a:xfrm>
          <a:prstGeom prst="roundRect">
            <a:avLst>
              <a:gd name="adj" fmla="val 16667"/>
            </a:avLst>
          </a:prstGeom>
          <a:solidFill>
            <a:srgbClr val="E6F4F4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3593592" y="3675888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👍  Yes</a:t>
            </a:r>
            <a:endParaRPr lang="en-US" sz="700" dirty="0"/>
          </a:p>
        </p:txBody>
      </p:sp>
      <p:sp>
        <p:nvSpPr>
          <p:cNvPr id="33" name="Shape 31"/>
          <p:cNvSpPr/>
          <p:nvPr/>
        </p:nvSpPr>
        <p:spPr>
          <a:xfrm>
            <a:off x="4206240" y="3675888"/>
            <a:ext cx="5029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206240" y="3675888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👎  No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3337560" y="495604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Strength Card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172200" y="1572768"/>
            <a:ext cx="2011680" cy="3291840"/>
          </a:xfrm>
          <a:prstGeom prst="roundRect">
            <a:avLst>
              <a:gd name="adj" fmla="val 8182"/>
            </a:avLst>
          </a:prstGeom>
          <a:solidFill>
            <a:srgbClr val="1C1C2E"/>
          </a:solidFill>
          <a:ln w="12700">
            <a:solidFill>
              <a:srgbClr val="1C1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6245352" y="1737360"/>
            <a:ext cx="1865376" cy="2962656"/>
          </a:xfrm>
          <a:prstGeom prst="roundRect">
            <a:avLst>
              <a:gd name="adj" fmla="val 2941"/>
            </a:avLst>
          </a:prstGeom>
          <a:solidFill>
            <a:srgbClr val="FAF8F3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7013448" y="4773168"/>
            <a:ext cx="329184" cy="36576"/>
          </a:xfrm>
          <a:prstGeom prst="roundRect">
            <a:avLst>
              <a:gd name="adj" fmla="val 50000"/>
            </a:avLst>
          </a:prstGeom>
          <a:solidFill>
            <a:srgbClr val="555555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7141464" y="1645920"/>
            <a:ext cx="73152" cy="73152"/>
          </a:xfrm>
          <a:prstGeom prst="ellipse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6245352" y="1737360"/>
            <a:ext cx="1865376" cy="256032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6263640" y="1737360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 Log</a:t>
            </a:r>
            <a:endParaRPr lang="en-US" sz="750" dirty="0"/>
          </a:p>
        </p:txBody>
      </p:sp>
      <p:sp>
        <p:nvSpPr>
          <p:cNvPr id="42" name="Shape 40"/>
          <p:cNvSpPr/>
          <p:nvPr/>
        </p:nvSpPr>
        <p:spPr>
          <a:xfrm>
            <a:off x="6281928" y="2084832"/>
            <a:ext cx="1792224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6318504" y="2176272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E6F4F4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6373368" y="2231136"/>
            <a:ext cx="256032" cy="256032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6757416" y="2176272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Empathy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6757416" y="239572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 · Today</a:t>
            </a:r>
            <a:endParaRPr lang="en-US" sz="650" dirty="0"/>
          </a:p>
        </p:txBody>
      </p:sp>
      <p:sp>
        <p:nvSpPr>
          <p:cNvPr id="47" name="Shape 45"/>
          <p:cNvSpPr/>
          <p:nvPr/>
        </p:nvSpPr>
        <p:spPr>
          <a:xfrm>
            <a:off x="6281928" y="2862072"/>
            <a:ext cx="1792224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6318504" y="2953512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E6F4F4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6373368" y="3008376"/>
            <a:ext cx="256032" cy="256032"/>
          </a:xfrm>
          <a:prstGeom prst="ellipse">
            <a:avLst/>
          </a:prstGeom>
          <a:solidFill>
            <a:srgbClr val="5240A0"/>
          </a:solidFill>
          <a:ln w="12700">
            <a:solidFill>
              <a:srgbClr val="5240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/>
          <p:nvPr/>
        </p:nvSpPr>
        <p:spPr>
          <a:xfrm>
            <a:off x="6757416" y="2953512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Resilience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6757416" y="317296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Perseverance · Mon</a:t>
            </a:r>
            <a:endParaRPr lang="en-US" sz="650" dirty="0"/>
          </a:p>
        </p:txBody>
      </p:sp>
      <p:sp>
        <p:nvSpPr>
          <p:cNvPr id="52" name="Shape 50"/>
          <p:cNvSpPr/>
          <p:nvPr/>
        </p:nvSpPr>
        <p:spPr>
          <a:xfrm>
            <a:off x="6281928" y="3639312"/>
            <a:ext cx="1792224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6318504" y="3730752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E6F4F4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6373368" y="3785616"/>
            <a:ext cx="256032" cy="256032"/>
          </a:xfrm>
          <a:prstGeom prst="ellipse">
            <a:avLst/>
          </a:prstGeom>
          <a:solidFill>
            <a:srgbClr val="E8622A"/>
          </a:solidFill>
          <a:ln w="12700">
            <a:solidFill>
              <a:srgbClr val="E862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6757416" y="3730752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</a:t>
            </a:r>
            <a:endParaRPr lang="en-US" sz="800" dirty="0"/>
          </a:p>
        </p:txBody>
      </p:sp>
      <p:sp>
        <p:nvSpPr>
          <p:cNvPr id="56" name="Text 54"/>
          <p:cNvSpPr/>
          <p:nvPr/>
        </p:nvSpPr>
        <p:spPr>
          <a:xfrm>
            <a:off x="6757416" y="395020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Last Fri</a:t>
            </a:r>
            <a:endParaRPr lang="en-US" sz="650" dirty="0"/>
          </a:p>
        </p:txBody>
      </p:sp>
      <p:sp>
        <p:nvSpPr>
          <p:cNvPr id="57" name="Text 55"/>
          <p:cNvSpPr/>
          <p:nvPr/>
        </p:nvSpPr>
        <p:spPr>
          <a:xfrm>
            <a:off x="6172200" y="495604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Strength Log</a:t>
            </a:r>
            <a:endParaRPr lang="en-US" sz="1000" dirty="0"/>
          </a:p>
        </p:txBody>
      </p:sp>
      <p:sp>
        <p:nvSpPr>
          <p:cNvPr id="58" name="Shape 56"/>
          <p:cNvSpPr/>
          <p:nvPr/>
        </p:nvSpPr>
        <p:spPr>
          <a:xfrm>
            <a:off x="2569464" y="3218688"/>
            <a:ext cx="347472" cy="36576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5404104" y="3218688"/>
            <a:ext cx="347472" cy="36576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 WIREFRAME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046720" y="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08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45720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1C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Coach Dashboard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124712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surfaces the right students — coaches focus on the right conversations.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8229600" cy="3429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B2DFD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57200" y="1508760"/>
            <a:ext cx="8229600" cy="365760"/>
          </a:xfrm>
          <a:prstGeom prst="rect">
            <a:avLst/>
          </a:prstGeom>
          <a:solidFill>
            <a:srgbClr val="EEEEEE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581912"/>
            <a:ext cx="128016" cy="128016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41248" y="1581912"/>
            <a:ext cx="128016" cy="128016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1042416" y="1581912"/>
            <a:ext cx="128016" cy="128016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828800" y="1554480"/>
            <a:ext cx="4572000" cy="201168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874520" y="1554480"/>
            <a:ext cx="4480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app.pearldiscovery.com/coach/dashboard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57200" y="1874520"/>
            <a:ext cx="1280160" cy="3063240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57200" y="19202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</a:rPr>
              <a:t>◈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57200" y="2468880"/>
            <a:ext cx="1280160" cy="420624"/>
          </a:xfrm>
          <a:prstGeom prst="rect">
            <a:avLst/>
          </a:prstGeom>
          <a:solidFill>
            <a:srgbClr val="1A9B9A"/>
          </a:solidFill>
          <a:ln w="12700">
            <a:solidFill>
              <a:srgbClr val="1A9B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7200" y="2468880"/>
            <a:ext cx="1280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</a:t>
            </a:r>
            <a:endParaRPr lang="en-US" sz="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457200" y="2971800"/>
            <a:ext cx="1280160" cy="420624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57200" y="2971800"/>
            <a:ext cx="1280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457200" y="3474720"/>
            <a:ext cx="1280160" cy="420624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57200" y="3474720"/>
            <a:ext cx="1280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Entries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457200" y="3977640"/>
            <a:ext cx="1280160" cy="420624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57200" y="3977640"/>
            <a:ext cx="1280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874520" y="192024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Activity — This Week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217920" y="1920240"/>
            <a:ext cx="749808" cy="378598"/>
          </a:xfrm>
          <a:prstGeom prst="roundRect">
            <a:avLst>
              <a:gd name="adj" fmla="val 17241"/>
            </a:avLst>
          </a:prstGeom>
          <a:solidFill>
            <a:srgbClr val="F7F9FC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217920" y="1956816"/>
            <a:ext cx="749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217920" y="2115958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Entries</a:t>
            </a:r>
            <a:endParaRPr lang="en-US" sz="700" dirty="0"/>
          </a:p>
        </p:txBody>
      </p:sp>
      <p:sp>
        <p:nvSpPr>
          <p:cNvPr id="28" name="Shape 26"/>
          <p:cNvSpPr/>
          <p:nvPr/>
        </p:nvSpPr>
        <p:spPr>
          <a:xfrm>
            <a:off x="7040880" y="1920240"/>
            <a:ext cx="749808" cy="378598"/>
          </a:xfrm>
          <a:prstGeom prst="roundRect">
            <a:avLst>
              <a:gd name="adj" fmla="val 17241"/>
            </a:avLst>
          </a:prstGeom>
          <a:solidFill>
            <a:srgbClr val="FFF5F5"/>
          </a:solidFill>
          <a:ln w="12700">
            <a:solidFill>
              <a:srgbClr val="F5C0C0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7040880" y="1956816"/>
            <a:ext cx="749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040880" y="2109900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Review</a:t>
            </a:r>
            <a:endParaRPr lang="en-US" sz="700" dirty="0"/>
          </a:p>
        </p:txBody>
      </p:sp>
      <p:sp>
        <p:nvSpPr>
          <p:cNvPr id="31" name="Shape 29"/>
          <p:cNvSpPr/>
          <p:nvPr/>
        </p:nvSpPr>
        <p:spPr>
          <a:xfrm>
            <a:off x="7863840" y="1920240"/>
            <a:ext cx="749808" cy="378598"/>
          </a:xfrm>
          <a:prstGeom prst="roundRect">
            <a:avLst>
              <a:gd name="adj" fmla="val 17241"/>
            </a:avLst>
          </a:prstGeom>
          <a:solidFill>
            <a:srgbClr val="F7F9FC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7863840" y="1956816"/>
            <a:ext cx="749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89%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863840" y="2115957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</a:t>
            </a:r>
            <a:endParaRPr lang="en-US" sz="700" dirty="0"/>
          </a:p>
        </p:txBody>
      </p:sp>
      <p:sp>
        <p:nvSpPr>
          <p:cNvPr id="34" name="Shape 32"/>
          <p:cNvSpPr/>
          <p:nvPr/>
        </p:nvSpPr>
        <p:spPr>
          <a:xfrm>
            <a:off x="1783080" y="2331720"/>
            <a:ext cx="6812280" cy="274320"/>
          </a:xfrm>
          <a:prstGeom prst="rect">
            <a:avLst/>
          </a:prstGeom>
          <a:solidFill>
            <a:srgbClr val="E6F4F4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810512" y="233172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3017520" y="233172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Strength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4892040" y="2331720"/>
            <a:ext cx="1234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6172200" y="2331720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7635240" y="23317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1810512" y="2633472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Mia K.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3017520" y="2633472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Empathy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4892040" y="2633472"/>
            <a:ext cx="1234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6172200" y="2633472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7662672" y="2706624"/>
            <a:ext cx="658368" cy="237744"/>
          </a:xfrm>
          <a:prstGeom prst="roundRect">
            <a:avLst>
              <a:gd name="adj" fmla="val 15385"/>
            </a:avLst>
          </a:prstGeom>
          <a:solidFill>
            <a:srgbClr val="EEF8F2"/>
          </a:solidFill>
          <a:ln w="12700">
            <a:solidFill>
              <a:srgbClr val="A8CC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7662672" y="2706624"/>
            <a:ext cx="65836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A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OK</a:t>
            </a:r>
            <a:endParaRPr lang="en-US" sz="700" dirty="0"/>
          </a:p>
        </p:txBody>
      </p:sp>
      <p:sp>
        <p:nvSpPr>
          <p:cNvPr id="46" name="Shape 44"/>
          <p:cNvSpPr/>
          <p:nvPr/>
        </p:nvSpPr>
        <p:spPr>
          <a:xfrm>
            <a:off x="1783080" y="3044952"/>
            <a:ext cx="6812280" cy="36576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1810512" y="3044952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Jordan L.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3017520" y="3044952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Resilience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4892040" y="3044952"/>
            <a:ext cx="1234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Resilience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6172200" y="3044952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7662672" y="3118104"/>
            <a:ext cx="658368" cy="237744"/>
          </a:xfrm>
          <a:prstGeom prst="roundRect">
            <a:avLst>
              <a:gd name="adj" fmla="val 15385"/>
            </a:avLst>
          </a:prstGeom>
          <a:solidFill>
            <a:srgbClr val="EEF8F2"/>
          </a:solidFill>
          <a:ln w="12700">
            <a:solidFill>
              <a:srgbClr val="A8CC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7662672" y="3118104"/>
            <a:ext cx="65836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A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OK</a:t>
            </a:r>
            <a:endParaRPr lang="en-US" sz="700" dirty="0"/>
          </a:p>
        </p:txBody>
      </p:sp>
      <p:sp>
        <p:nvSpPr>
          <p:cNvPr id="53" name="Text 51"/>
          <p:cNvSpPr/>
          <p:nvPr/>
        </p:nvSpPr>
        <p:spPr>
          <a:xfrm>
            <a:off x="1810512" y="3456432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 T.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3017520" y="3456432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55" name="Text 53"/>
          <p:cNvSpPr/>
          <p:nvPr/>
        </p:nvSpPr>
        <p:spPr>
          <a:xfrm>
            <a:off x="4892040" y="3456432"/>
            <a:ext cx="1234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6172200" y="3456432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Yesterday</a:t>
            </a:r>
            <a:endParaRPr lang="en-US" sz="900" dirty="0"/>
          </a:p>
        </p:txBody>
      </p:sp>
      <p:sp>
        <p:nvSpPr>
          <p:cNvPr id="57" name="Shape 55"/>
          <p:cNvSpPr/>
          <p:nvPr/>
        </p:nvSpPr>
        <p:spPr>
          <a:xfrm>
            <a:off x="7662672" y="3529584"/>
            <a:ext cx="658368" cy="237744"/>
          </a:xfrm>
          <a:prstGeom prst="roundRect">
            <a:avLst>
              <a:gd name="adj" fmla="val 15385"/>
            </a:avLst>
          </a:prstGeom>
          <a:solidFill>
            <a:srgbClr val="FFF0F0"/>
          </a:solidFill>
          <a:ln w="12700">
            <a:solidFill>
              <a:srgbClr val="F5C0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7662672" y="3529584"/>
            <a:ext cx="65836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Review</a:t>
            </a:r>
            <a:endParaRPr lang="en-US" sz="700" dirty="0"/>
          </a:p>
        </p:txBody>
      </p:sp>
      <p:sp>
        <p:nvSpPr>
          <p:cNvPr id="59" name="Shape 57"/>
          <p:cNvSpPr/>
          <p:nvPr/>
        </p:nvSpPr>
        <p:spPr>
          <a:xfrm>
            <a:off x="1783080" y="3867912"/>
            <a:ext cx="6812280" cy="36576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58"/>
          <p:cNvSpPr/>
          <p:nvPr/>
        </p:nvSpPr>
        <p:spPr>
          <a:xfrm>
            <a:off x="1810512" y="3867912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 P.</a:t>
            </a:r>
            <a:endParaRPr lang="en-US" sz="900" dirty="0"/>
          </a:p>
        </p:txBody>
      </p:sp>
      <p:sp>
        <p:nvSpPr>
          <p:cNvPr id="61" name="Text 59"/>
          <p:cNvSpPr/>
          <p:nvPr/>
        </p:nvSpPr>
        <p:spPr>
          <a:xfrm>
            <a:off x="3017520" y="3867912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4892040" y="3867912"/>
            <a:ext cx="1234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6172200" y="3867912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00" dirty="0"/>
          </a:p>
        </p:txBody>
      </p:sp>
      <p:sp>
        <p:nvSpPr>
          <p:cNvPr id="64" name="Shape 62"/>
          <p:cNvSpPr/>
          <p:nvPr/>
        </p:nvSpPr>
        <p:spPr>
          <a:xfrm>
            <a:off x="7662672" y="3941064"/>
            <a:ext cx="658368" cy="237744"/>
          </a:xfrm>
          <a:prstGeom prst="roundRect">
            <a:avLst>
              <a:gd name="adj" fmla="val 15385"/>
            </a:avLst>
          </a:prstGeom>
          <a:solidFill>
            <a:srgbClr val="EEF8F2"/>
          </a:solidFill>
          <a:ln w="12700">
            <a:solidFill>
              <a:srgbClr val="A8CC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7662672" y="3941064"/>
            <a:ext cx="65836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A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OK</a:t>
            </a:r>
            <a:endParaRPr lang="en-US" sz="700" dirty="0"/>
          </a:p>
        </p:txBody>
      </p:sp>
      <p:sp>
        <p:nvSpPr>
          <p:cNvPr id="66" name="Shape 64"/>
          <p:cNvSpPr/>
          <p:nvPr/>
        </p:nvSpPr>
        <p:spPr>
          <a:xfrm>
            <a:off x="5303520" y="4114800"/>
            <a:ext cx="3291840" cy="640080"/>
          </a:xfrm>
          <a:prstGeom prst="roundRect">
            <a:avLst>
              <a:gd name="adj" fmla="val 11429"/>
            </a:avLst>
          </a:prstGeom>
          <a:solidFill>
            <a:srgbClr val="FEF0E8"/>
          </a:solidFill>
          <a:ln w="19050">
            <a:solidFill>
              <a:srgbClr val="E862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65"/>
          <p:cNvSpPr/>
          <p:nvPr/>
        </p:nvSpPr>
        <p:spPr>
          <a:xfrm>
            <a:off x="5440680" y="4133088"/>
            <a:ext cx="3017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E86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Flag surfaced to coach within 30 min — AI never replaces coach judgment, it amplifies it.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&amp; METRICS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046720" y="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08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82296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1C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success is measured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11480" y="1353312"/>
            <a:ext cx="1920240" cy="1691640"/>
          </a:xfrm>
          <a:prstGeom prst="roundRect">
            <a:avLst>
              <a:gd name="adj" fmla="val 5405"/>
            </a:avLst>
          </a:prstGeom>
          <a:solidFill>
            <a:srgbClr val="E6F4F4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11480" y="1481328"/>
            <a:ext cx="1920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0E7C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&gt;60%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521208" y="2176272"/>
            <a:ext cx="17007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active</a:t>
            </a:r>
            <a:endParaRPr lang="en-US" sz="11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rate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514600" y="1353312"/>
            <a:ext cx="1920240" cy="1691640"/>
          </a:xfrm>
          <a:prstGeom prst="roundRect">
            <a:avLst>
              <a:gd name="adj" fmla="val 5405"/>
            </a:avLst>
          </a:prstGeom>
          <a:solidFill>
            <a:srgbClr val="F0EEF8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514600" y="1481328"/>
            <a:ext cx="1920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5240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+20%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2624328" y="2176272"/>
            <a:ext cx="17007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who can</a:t>
            </a:r>
            <a:endParaRPr lang="en-US" sz="11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their own strengths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617720" y="1353312"/>
            <a:ext cx="1920240" cy="1691640"/>
          </a:xfrm>
          <a:prstGeom prst="roundRect">
            <a:avLst>
              <a:gd name="adj" fmla="val 5405"/>
            </a:avLst>
          </a:prstGeom>
          <a:solidFill>
            <a:srgbClr val="FEF0E8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617720" y="1481328"/>
            <a:ext cx="1920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E86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-30%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4727448" y="2176272"/>
            <a:ext cx="17007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 time on</a:t>
            </a:r>
            <a:endParaRPr lang="en-US" sz="11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written feedback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720840" y="1353312"/>
            <a:ext cx="1920240" cy="1691640"/>
          </a:xfrm>
          <a:prstGeom prst="roundRect">
            <a:avLst>
              <a:gd name="adj" fmla="val 5405"/>
            </a:avLst>
          </a:prstGeom>
          <a:solidFill>
            <a:srgbClr val="EEF8F2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720840" y="1481328"/>
            <a:ext cx="1920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1A6B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&gt;75%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6830568" y="2176272"/>
            <a:ext cx="17007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rating</a:t>
            </a:r>
            <a:endParaRPr lang="en-US" sz="11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AI Strength Cards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7200" y="3154680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90-Day Pilot Plan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611880"/>
            <a:ext cx="8229600" cy="54864"/>
          </a:xfrm>
          <a:prstGeom prst="rect">
            <a:avLst/>
          </a:prstGeom>
          <a:solidFill>
            <a:srgbClr val="B2DFDF"/>
          </a:solidFill>
          <a:ln w="12700">
            <a:solidFill>
              <a:srgbClr val="B2D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57200" y="3547872"/>
            <a:ext cx="201168" cy="201168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82880" y="3803904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 1–3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411480" y="4016638"/>
            <a:ext cx="57407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11480" y="4224528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coach testing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2560320" y="3547872"/>
            <a:ext cx="201168" cy="201168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2286000" y="3803904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 4–8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2502186" y="4018788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Pilot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2493103" y="4224528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~60 students, 3 classrooms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937760" y="3547872"/>
            <a:ext cx="201168" cy="201168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663440" y="3803904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 9–14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4846320" y="4018788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Expanded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4843352" y="4230705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10–15 classrooms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7223760" y="3547872"/>
            <a:ext cx="201168" cy="201168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6949440" y="3803904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E8E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 15+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7151092" y="4005072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Launch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7157209" y="4224528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Pearl Discovery schools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618</Words>
  <Application>Microsoft Office PowerPoint</Application>
  <PresentationFormat>On-screen Show (16:9)</PresentationFormat>
  <Paragraphs>168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Strength-Mirror — Pearl Discovery</dc:title>
  <dc:subject>PptxGenJS Presentation</dc:subject>
  <dc:creator>PptxGenJS</dc:creator>
  <cp:lastModifiedBy>Apitsada Ruknapapong</cp:lastModifiedBy>
  <cp:revision>2</cp:revision>
  <dcterms:created xsi:type="dcterms:W3CDTF">2026-02-25T17:33:07Z</dcterms:created>
  <dcterms:modified xsi:type="dcterms:W3CDTF">2026-02-25T17:41:03Z</dcterms:modified>
</cp:coreProperties>
</file>